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5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544" r:id="rId3"/>
    <p:sldId id="537" r:id="rId4"/>
    <p:sldId id="538" r:id="rId5"/>
    <p:sldId id="539" r:id="rId6"/>
    <p:sldId id="531" r:id="rId7"/>
    <p:sldId id="543" r:id="rId8"/>
    <p:sldId id="532" r:id="rId9"/>
    <p:sldId id="541" r:id="rId10"/>
    <p:sldId id="498" r:id="rId11"/>
    <p:sldId id="510" r:id="rId12"/>
    <p:sldId id="542" r:id="rId13"/>
    <p:sldId id="535" r:id="rId14"/>
    <p:sldId id="52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21"/>
    <p:restoredTop sz="94462"/>
  </p:normalViewPr>
  <p:slideViewPr>
    <p:cSldViewPr snapToGrid="0" snapToObjects="1">
      <p:cViewPr varScale="1">
        <p:scale>
          <a:sx n="103" d="100"/>
          <a:sy n="103" d="100"/>
        </p:scale>
        <p:origin x="37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FB8987B3-97C1-E343-9E3B-9F151F0E32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4ACB42C5-00CC-8F4E-B76A-11B47FD32D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03849-110D-8645-AC28-D84326872FEA}" type="datetimeFigureOut">
              <a:rPr lang="da-DK" smtClean="0"/>
              <a:t>12.06.2021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AA26907-6304-1849-A3C4-191679935B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C270401-13BE-2043-A1A0-23822D9FA9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11B2A-5EE3-DF4F-9F12-F6BD82C75E9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05790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0C518-A378-5B44-84BC-6CAF8E3B6C0A}" type="datetimeFigureOut">
              <a:rPr lang="en-GB" smtClean="0"/>
              <a:t>12/06/2021</a:t>
            </a:fld>
            <a:endParaRPr lang="en-GB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9B112-D7D0-654D-B498-0CEFEB7CAFC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944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D11C-BC72-A446-BF6C-96BB72A73E5D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09C4C-3F03-D440-8BE6-4EFD2CFB05F4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C0E-2C38-8143-878C-B0274D64DCFA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8163-4597-844F-862D-521EB091323A}" type="datetime1">
              <a:rPr lang="da-DK" smtClean="0"/>
              <a:t>12.06.2021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5C8D-0E3F-E548-8AFE-5F9BA1E1C2FD}" type="datetime1">
              <a:rPr lang="da-DK" smtClean="0"/>
              <a:t>12.06.2021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A17F-6D57-4C4A-B474-2504D1A8D071}" type="datetime1">
              <a:rPr lang="da-DK" smtClean="0"/>
              <a:t>12.06.2021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9A99-11DD-9F4C-A7E7-01420CECA11D}" type="datetime1">
              <a:rPr lang="da-DK" smtClean="0"/>
              <a:t>12.06.2021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8A46-0B12-D644-8C09-61315D54A08F}" type="datetime1">
              <a:rPr lang="da-DK" smtClean="0"/>
              <a:t>12.06.2021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D76A4-A287-294A-8657-D6789202A107}" type="datetime1">
              <a:rPr lang="da-DK" smtClean="0"/>
              <a:t>12.06.2021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over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Træk billede til pladsholder, eller klik på symbol for at tilføje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D1E25-51F5-D847-B7EB-1BE2C058CC8F}" type="datetime1">
              <a:rPr lang="da-DK" smtClean="0"/>
              <a:t>12.06.2021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07D7-EB93-D545-B472-877CBC47C005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22831-D7D7-E842-8FDC-ED5351054B26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D9BD3-E57B-4194-A545-2804EB95D970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da-DK"/>
              <a:t>Klik for at redigere i masteren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FC0B5-B3E7-3740-ABDC-3EC14D1458FA}" type="datetime1">
              <a:rPr lang="da-DK" smtClean="0"/>
              <a:t>12.06.2021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84314"/>
            <a:ext cx="7772400" cy="2624586"/>
          </a:xfrm>
        </p:spPr>
        <p:txBody>
          <a:bodyPr/>
          <a:lstStyle/>
          <a:p>
            <a:r>
              <a:rPr lang="da-DK" sz="4000" b="1" dirty="0" err="1"/>
              <a:t>Room</a:t>
            </a:r>
            <a:r>
              <a:rPr lang="da-DK" sz="4000" b="1" dirty="0"/>
              <a:t> 3</a:t>
            </a:r>
            <a:br>
              <a:rPr lang="da-DK" sz="4000" b="1" dirty="0"/>
            </a:br>
            <a:r>
              <a:rPr lang="da-DK" sz="4000" b="1" dirty="0" err="1"/>
              <a:t>Populism</a:t>
            </a:r>
            <a:r>
              <a:rPr lang="da-DK" sz="4000" b="1" dirty="0"/>
              <a:t> in </a:t>
            </a:r>
            <a:r>
              <a:rPr lang="da-DK" sz="4000" b="1" dirty="0" err="1"/>
              <a:t>criminal</a:t>
            </a:r>
            <a:r>
              <a:rPr lang="da-DK" sz="4000" b="1" dirty="0"/>
              <a:t> policy </a:t>
            </a:r>
            <a:br>
              <a:rPr lang="da-DK" sz="4000" b="1" dirty="0"/>
            </a:br>
            <a:r>
              <a:rPr lang="da-DK" sz="4000" b="1" dirty="0"/>
              <a:t>- In </a:t>
            </a:r>
            <a:r>
              <a:rPr lang="da-DK" sz="4000" b="1" dirty="0" err="1"/>
              <a:t>honor</a:t>
            </a:r>
            <a:r>
              <a:rPr lang="da-DK" sz="4000" b="1" dirty="0"/>
              <a:t> of the </a:t>
            </a:r>
            <a:r>
              <a:rPr lang="da-DK" sz="4000" b="1" dirty="0" err="1"/>
              <a:t>late</a:t>
            </a:r>
            <a:r>
              <a:rPr lang="da-DK" sz="4000" b="1" dirty="0"/>
              <a:t> professor </a:t>
            </a:r>
            <a:br>
              <a:rPr lang="da-DK" sz="4000" b="1" dirty="0"/>
            </a:br>
            <a:r>
              <a:rPr lang="da-DK" sz="4000" b="1" dirty="0"/>
              <a:t>Ulla V Bondeson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48916" y="4553712"/>
            <a:ext cx="8566484" cy="2087720"/>
          </a:xfrm>
        </p:spPr>
        <p:txBody>
          <a:bodyPr>
            <a:normAutofit/>
          </a:bodyPr>
          <a:lstStyle/>
          <a:p>
            <a:r>
              <a:rPr lang="en-GB" sz="4000" b="1" dirty="0"/>
              <a:t>Thomas </a:t>
            </a:r>
            <a:r>
              <a:rPr lang="en-GB" sz="4000" b="1" dirty="0" err="1"/>
              <a:t>Elholm</a:t>
            </a:r>
            <a:endParaRPr lang="en-GB" sz="4000" b="1" dirty="0"/>
          </a:p>
          <a:p>
            <a:r>
              <a:rPr lang="en-GB" sz="2400" b="1" i="1" dirty="0"/>
              <a:t>Professor of Criminal Law</a:t>
            </a:r>
          </a:p>
          <a:p>
            <a:r>
              <a:rPr lang="en-GB" sz="2400" b="1" i="1" dirty="0"/>
              <a:t>University of Copenhagen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954047E-AB97-364A-94E8-1C24C83211A1}"/>
              </a:ext>
            </a:extLst>
          </p:cNvPr>
          <p:cNvSpPr txBox="1"/>
          <p:nvPr/>
        </p:nvSpPr>
        <p:spPr>
          <a:xfrm>
            <a:off x="3828288" y="3596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CA7EE5A-7F7B-7F48-9DA5-E3B50FE91D31}"/>
              </a:ext>
            </a:extLst>
          </p:cNvPr>
          <p:cNvSpPr txBox="1"/>
          <p:nvPr/>
        </p:nvSpPr>
        <p:spPr>
          <a:xfrm>
            <a:off x="2487168" y="3157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30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5291DD-8F3E-5341-ABA2-75206362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2"/>
                </a:solidFill>
              </a:rPr>
              <a:t> </a:t>
            </a:r>
            <a:r>
              <a:rPr lang="da-DK" dirty="0" err="1">
                <a:solidFill>
                  <a:schemeClr val="bg2"/>
                </a:solidFill>
              </a:rPr>
              <a:t>Council</a:t>
            </a:r>
            <a:r>
              <a:rPr lang="da-DK" dirty="0">
                <a:solidFill>
                  <a:schemeClr val="bg2"/>
                </a:solidFill>
              </a:rPr>
              <a:t> of Europe 1976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59A664-9D93-C24E-84CD-D70D45042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6064"/>
            <a:ext cx="7770813" cy="3371335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”</a:t>
            </a:r>
            <a:r>
              <a:rPr lang="da-DK" dirty="0" err="1">
                <a:solidFill>
                  <a:schemeClr val="bg1"/>
                </a:solidFill>
              </a:rPr>
              <a:t>Considering</a:t>
            </a:r>
            <a:r>
              <a:rPr lang="da-DK" dirty="0">
                <a:solidFill>
                  <a:schemeClr val="bg1"/>
                </a:solidFill>
              </a:rPr>
              <a:t> the </a:t>
            </a:r>
            <a:r>
              <a:rPr lang="da-DK" dirty="0" err="1">
                <a:solidFill>
                  <a:schemeClr val="bg1"/>
                </a:solidFill>
              </a:rPr>
              <a:t>tendency</a:t>
            </a:r>
            <a:r>
              <a:rPr lang="da-DK" dirty="0">
                <a:solidFill>
                  <a:schemeClr val="bg1"/>
                </a:solidFill>
              </a:rPr>
              <a:t>, </a:t>
            </a:r>
            <a:r>
              <a:rPr lang="da-DK" dirty="0" err="1">
                <a:solidFill>
                  <a:schemeClr val="bg1"/>
                </a:solidFill>
              </a:rPr>
              <a:t>which</a:t>
            </a:r>
            <a:r>
              <a:rPr lang="da-DK" dirty="0">
                <a:solidFill>
                  <a:schemeClr val="bg1"/>
                </a:solidFill>
              </a:rPr>
              <a:t> is </a:t>
            </a:r>
            <a:r>
              <a:rPr lang="da-DK" dirty="0" err="1">
                <a:solidFill>
                  <a:schemeClr val="bg1"/>
                </a:solidFill>
              </a:rPr>
              <a:t>observable</a:t>
            </a:r>
            <a:r>
              <a:rPr lang="da-DK" dirty="0">
                <a:solidFill>
                  <a:schemeClr val="bg1"/>
                </a:solidFill>
              </a:rPr>
              <a:t> in all </a:t>
            </a:r>
            <a:r>
              <a:rPr lang="da-DK" dirty="0" err="1">
                <a:solidFill>
                  <a:schemeClr val="bg1"/>
                </a:solidFill>
              </a:rPr>
              <a:t>member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states</a:t>
            </a:r>
            <a:r>
              <a:rPr lang="da-DK" dirty="0">
                <a:solidFill>
                  <a:schemeClr val="bg1"/>
                </a:solidFill>
              </a:rPr>
              <a:t>, to </a:t>
            </a:r>
            <a:r>
              <a:rPr lang="da-DK" dirty="0" err="1">
                <a:solidFill>
                  <a:srgbClr val="FFFF00"/>
                </a:solidFill>
              </a:rPr>
              <a:t>avoid</a:t>
            </a:r>
            <a:r>
              <a:rPr lang="da-DK" dirty="0">
                <a:solidFill>
                  <a:srgbClr val="FFFF00"/>
                </a:solidFill>
              </a:rPr>
              <a:t> </a:t>
            </a:r>
            <a:r>
              <a:rPr lang="da-DK" dirty="0" err="1">
                <a:solidFill>
                  <a:srgbClr val="FFFF00"/>
                </a:solidFill>
              </a:rPr>
              <a:t>imposing</a:t>
            </a:r>
            <a:r>
              <a:rPr lang="da-DK" dirty="0">
                <a:solidFill>
                  <a:srgbClr val="FFFF00"/>
                </a:solidFill>
              </a:rPr>
              <a:t> </a:t>
            </a:r>
            <a:r>
              <a:rPr lang="da-DK" dirty="0" err="1">
                <a:solidFill>
                  <a:srgbClr val="FFFF00"/>
                </a:solidFill>
              </a:rPr>
              <a:t>prison</a:t>
            </a:r>
            <a:r>
              <a:rPr lang="da-DK" dirty="0">
                <a:solidFill>
                  <a:srgbClr val="FFFF00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sentences</a:t>
            </a:r>
            <a:r>
              <a:rPr lang="da-DK" dirty="0">
                <a:solidFill>
                  <a:schemeClr val="bg1"/>
                </a:solidFill>
              </a:rPr>
              <a:t> as far as </a:t>
            </a:r>
            <a:r>
              <a:rPr lang="da-DK" dirty="0" err="1">
                <a:solidFill>
                  <a:schemeClr val="bg1"/>
                </a:solidFill>
              </a:rPr>
              <a:t>possible</a:t>
            </a:r>
            <a:r>
              <a:rPr lang="da-DK" dirty="0">
                <a:solidFill>
                  <a:schemeClr val="bg1"/>
                </a:solidFill>
              </a:rPr>
              <a:t> on </a:t>
            </a:r>
            <a:r>
              <a:rPr lang="da-DK" dirty="0" err="1">
                <a:solidFill>
                  <a:schemeClr val="bg1"/>
                </a:solidFill>
              </a:rPr>
              <a:t>account</a:t>
            </a:r>
            <a:r>
              <a:rPr lang="da-DK" dirty="0">
                <a:solidFill>
                  <a:schemeClr val="bg1"/>
                </a:solidFill>
              </a:rPr>
              <a:t> of </a:t>
            </a:r>
            <a:r>
              <a:rPr lang="da-DK" dirty="0" err="1">
                <a:solidFill>
                  <a:schemeClr val="bg1"/>
                </a:solidFill>
              </a:rPr>
              <a:t>their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many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rgbClr val="FFFF00"/>
                </a:solidFill>
              </a:rPr>
              <a:t>drawbacks</a:t>
            </a:r>
            <a:r>
              <a:rPr lang="da-DK" dirty="0">
                <a:solidFill>
                  <a:schemeClr val="bg1"/>
                </a:solidFill>
              </a:rPr>
              <a:t> as </a:t>
            </a:r>
            <a:r>
              <a:rPr lang="da-DK" dirty="0" err="1">
                <a:solidFill>
                  <a:schemeClr val="bg1"/>
                </a:solidFill>
              </a:rPr>
              <a:t>well</a:t>
            </a:r>
            <a:r>
              <a:rPr lang="da-DK" dirty="0">
                <a:solidFill>
                  <a:schemeClr val="bg1"/>
                </a:solidFill>
              </a:rPr>
              <a:t> as out of </a:t>
            </a:r>
            <a:r>
              <a:rPr lang="da-DK" dirty="0" err="1">
                <a:solidFill>
                  <a:schemeClr val="bg1"/>
                </a:solidFill>
              </a:rPr>
              <a:t>respect</a:t>
            </a:r>
            <a:r>
              <a:rPr lang="da-DK" dirty="0">
                <a:solidFill>
                  <a:schemeClr val="bg1"/>
                </a:solidFill>
              </a:rPr>
              <a:t> for </a:t>
            </a:r>
            <a:r>
              <a:rPr lang="da-DK" dirty="0" err="1">
                <a:solidFill>
                  <a:schemeClr val="bg1"/>
                </a:solidFill>
              </a:rPr>
              <a:t>individual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liberty</a:t>
            </a:r>
            <a:r>
              <a:rPr lang="da-DK" dirty="0">
                <a:solidFill>
                  <a:schemeClr val="bg1"/>
                </a:solidFill>
              </a:rPr>
              <a:t>...”</a:t>
            </a:r>
          </a:p>
          <a:p>
            <a:pPr marL="2743200" lvl="6" indent="0">
              <a:buNone/>
            </a:pPr>
            <a:endParaRPr lang="da-DK" i="1" dirty="0">
              <a:solidFill>
                <a:schemeClr val="bg2"/>
              </a:solidFill>
            </a:endParaRPr>
          </a:p>
          <a:p>
            <a:pPr marL="2743200" lvl="6" indent="0">
              <a:buNone/>
            </a:pPr>
            <a:r>
              <a:rPr lang="da-DK" i="1" dirty="0" err="1">
                <a:solidFill>
                  <a:srgbClr val="92D050"/>
                </a:solidFill>
              </a:rPr>
              <a:t>Rec</a:t>
            </a:r>
            <a:r>
              <a:rPr lang="da-DK" i="1" dirty="0">
                <a:solidFill>
                  <a:srgbClr val="92D050"/>
                </a:solidFill>
              </a:rPr>
              <a:t> (76) 10 on </a:t>
            </a:r>
            <a:r>
              <a:rPr lang="da-DK" i="1" dirty="0" err="1">
                <a:solidFill>
                  <a:srgbClr val="92D050"/>
                </a:solidFill>
              </a:rPr>
              <a:t>certain</a:t>
            </a:r>
            <a:r>
              <a:rPr lang="da-DK" i="1" dirty="0">
                <a:solidFill>
                  <a:srgbClr val="92D050"/>
                </a:solidFill>
              </a:rPr>
              <a:t> alternativ </a:t>
            </a:r>
            <a:r>
              <a:rPr lang="da-DK" i="1" dirty="0" err="1">
                <a:solidFill>
                  <a:srgbClr val="92D050"/>
                </a:solidFill>
              </a:rPr>
              <a:t>penal</a:t>
            </a:r>
            <a:r>
              <a:rPr lang="da-DK" i="1" dirty="0">
                <a:solidFill>
                  <a:srgbClr val="92D050"/>
                </a:solidFill>
              </a:rPr>
              <a:t> measures to </a:t>
            </a:r>
            <a:r>
              <a:rPr lang="da-DK" i="1" dirty="0" err="1">
                <a:solidFill>
                  <a:srgbClr val="92D050"/>
                </a:solidFill>
              </a:rPr>
              <a:t>imprisonment</a:t>
            </a:r>
            <a:endParaRPr lang="da-DK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69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48C17-2252-9345-97EF-01D712BB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2"/>
                </a:solidFill>
              </a:rPr>
              <a:t>The rational approach 1996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68E513-1986-224A-BB3A-C4FB3FB6A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54" y="2209800"/>
            <a:ext cx="8958649" cy="4580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Second half of 20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century, shift in sentencing ideology (from treatment ideology to proportionate sentencing practice)</a:t>
            </a:r>
          </a:p>
          <a:p>
            <a:r>
              <a:rPr lang="en-US" dirty="0">
                <a:solidFill>
                  <a:schemeClr val="bg1"/>
                </a:solidFill>
              </a:rPr>
              <a:t>“… each … state should have a </a:t>
            </a:r>
            <a:r>
              <a:rPr lang="en-US" dirty="0">
                <a:solidFill>
                  <a:srgbClr val="FFFF00"/>
                </a:solidFill>
              </a:rPr>
              <a:t>coherent and rational </a:t>
            </a:r>
            <a:r>
              <a:rPr lang="en-US" dirty="0">
                <a:solidFill>
                  <a:schemeClr val="bg1"/>
                </a:solidFill>
              </a:rPr>
              <a:t>crime policy… Responses to crime should have </a:t>
            </a:r>
            <a:r>
              <a:rPr lang="en-US" dirty="0">
                <a:solidFill>
                  <a:srgbClr val="FFFF00"/>
                </a:solidFill>
              </a:rPr>
              <a:t>clearly identified aims </a:t>
            </a:r>
            <a:r>
              <a:rPr lang="en-US" dirty="0">
                <a:solidFill>
                  <a:schemeClr val="bg1"/>
                </a:solidFill>
              </a:rPr>
              <a:t>and be integrated within a coherent and </a:t>
            </a:r>
            <a:r>
              <a:rPr lang="en-US" dirty="0">
                <a:solidFill>
                  <a:srgbClr val="FFFF00"/>
                </a:solidFill>
              </a:rPr>
              <a:t>rational crime policy</a:t>
            </a:r>
            <a:r>
              <a:rPr lang="en-US" dirty="0">
                <a:solidFill>
                  <a:schemeClr val="bg1"/>
                </a:solidFill>
              </a:rPr>
              <a:t> ... governments should take advice from and actively co-operate with professionals directly concerned with the implementation of the policy; they should at the same time take </a:t>
            </a:r>
            <a:r>
              <a:rPr lang="en-US" dirty="0">
                <a:solidFill>
                  <a:srgbClr val="FFFF00"/>
                </a:solidFill>
              </a:rPr>
              <a:t>advice from scientists</a:t>
            </a:r>
            <a:r>
              <a:rPr lang="en-US" dirty="0">
                <a:solidFill>
                  <a:schemeClr val="bg1"/>
                </a:solidFill>
              </a:rPr>
              <a:t>… “</a:t>
            </a:r>
          </a:p>
          <a:p>
            <a:pPr lvl="6"/>
            <a:r>
              <a:rPr lang="en-US" sz="1100" dirty="0">
                <a:solidFill>
                  <a:srgbClr val="92D050"/>
                </a:solidFill>
              </a:rPr>
              <a:t>Council of Europe Recommendation no R (96)8 of the Committee of Ministers to Member States on Crime Policy in Europe in a Time of Change (5 September 1996), paras 5 and 6.</a:t>
            </a:r>
            <a:endParaRPr lang="da-DK" sz="11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5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74C829-45CE-4D4F-AB4C-364392A9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2"/>
                </a:solidFill>
              </a:rPr>
              <a:t>The rational approach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C2FA83-6CBF-574A-A048-286A2FD67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09800"/>
            <a:ext cx="7770813" cy="444444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“… criminal law must always remain a </a:t>
            </a:r>
            <a:r>
              <a:rPr lang="en-US" dirty="0">
                <a:solidFill>
                  <a:srgbClr val="FFFF00"/>
                </a:solidFill>
              </a:rPr>
              <a:t>measure of last resort</a:t>
            </a:r>
            <a:r>
              <a:rPr lang="en-US" dirty="0">
                <a:solidFill>
                  <a:schemeClr val="bg1"/>
                </a:solidFill>
              </a:rPr>
              <a:t>. This is reflected in the general principle of proportionality… requires a test of whether criminal law measures are </a:t>
            </a:r>
            <a:r>
              <a:rPr lang="en-US" dirty="0">
                <a:solidFill>
                  <a:srgbClr val="FFFF00"/>
                </a:solidFill>
              </a:rPr>
              <a:t>‘essential’ to achieve the goal </a:t>
            </a:r>
            <a:r>
              <a:rPr lang="en-US" dirty="0">
                <a:solidFill>
                  <a:schemeClr val="bg1"/>
                </a:solidFill>
              </a:rPr>
              <a:t>of an effective policy implementation … To establish the necessity for minimum rules on criminal law, the EU institutions need to be able to rely on </a:t>
            </a:r>
            <a:r>
              <a:rPr lang="en-US" dirty="0">
                <a:solidFill>
                  <a:srgbClr val="FFFF00"/>
                </a:solidFill>
              </a:rPr>
              <a:t>clear factual evidence </a:t>
            </a:r>
            <a:r>
              <a:rPr lang="en-US" dirty="0">
                <a:solidFill>
                  <a:schemeClr val="bg1"/>
                </a:solidFill>
              </a:rPr>
              <a:t>about the nature or effects of the crime in question…”</a:t>
            </a:r>
          </a:p>
          <a:p>
            <a:pPr lvl="4"/>
            <a:r>
              <a:rPr lang="en-US" dirty="0">
                <a:solidFill>
                  <a:srgbClr val="92D050"/>
                </a:solidFill>
              </a:rPr>
              <a:t>European Commission, Towards an EU Criminal Policy: Ensuring the effective implementation of EU policies through criminal law (20 September 2011), COM(2011) 573 final.</a:t>
            </a:r>
            <a:endParaRPr lang="da-DK" dirty="0">
              <a:solidFill>
                <a:srgbClr val="92D050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70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D84CD-458E-B040-897D-77ADB1005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119013"/>
          </a:xfrm>
        </p:spPr>
        <p:txBody>
          <a:bodyPr/>
          <a:lstStyle/>
          <a:p>
            <a:r>
              <a:rPr lang="da-DK" sz="3600" dirty="0">
                <a:solidFill>
                  <a:schemeClr val="bg2"/>
                </a:solidFill>
              </a:rPr>
              <a:t>The </a:t>
            </a:r>
            <a:r>
              <a:rPr lang="da-DK" sz="3600" dirty="0" err="1">
                <a:solidFill>
                  <a:schemeClr val="bg2"/>
                </a:solidFill>
              </a:rPr>
              <a:t>emotional</a:t>
            </a:r>
            <a:r>
              <a:rPr lang="da-DK" sz="3600" dirty="0">
                <a:solidFill>
                  <a:schemeClr val="bg2"/>
                </a:solidFill>
              </a:rPr>
              <a:t> approach 2020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BA509D-15CF-CB44-9C4E-92DA5E339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58097"/>
            <a:ext cx="7770813" cy="4409303"/>
          </a:xfrm>
        </p:spPr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The </a:t>
            </a:r>
            <a:r>
              <a:rPr lang="da-DK" dirty="0" err="1">
                <a:solidFill>
                  <a:schemeClr val="bg1"/>
                </a:solidFill>
              </a:rPr>
              <a:t>beginning</a:t>
            </a:r>
            <a:r>
              <a:rPr lang="da-DK" dirty="0">
                <a:solidFill>
                  <a:schemeClr val="bg1"/>
                </a:solidFill>
              </a:rPr>
              <a:t> of the 20th </a:t>
            </a:r>
            <a:r>
              <a:rPr lang="da-DK" dirty="0" err="1">
                <a:solidFill>
                  <a:schemeClr val="bg1"/>
                </a:solidFill>
              </a:rPr>
              <a:t>century</a:t>
            </a:r>
            <a:r>
              <a:rPr lang="da-DK" dirty="0">
                <a:solidFill>
                  <a:schemeClr val="bg1"/>
                </a:solidFill>
              </a:rPr>
              <a:t> – </a:t>
            </a:r>
            <a:r>
              <a:rPr lang="da-DK" dirty="0" err="1">
                <a:solidFill>
                  <a:schemeClr val="bg1"/>
                </a:solidFill>
              </a:rPr>
              <a:t>Shift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again</a:t>
            </a:r>
            <a:endParaRPr lang="da-DK" dirty="0">
              <a:solidFill>
                <a:schemeClr val="bg1"/>
              </a:solidFill>
            </a:endParaRPr>
          </a:p>
          <a:p>
            <a:r>
              <a:rPr lang="da-DK" dirty="0" err="1">
                <a:solidFill>
                  <a:schemeClr val="bg1"/>
                </a:solidFill>
              </a:rPr>
              <a:t>Emphasizing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feelings</a:t>
            </a:r>
            <a:r>
              <a:rPr lang="da-DK" dirty="0">
                <a:solidFill>
                  <a:schemeClr val="bg1"/>
                </a:solidFill>
              </a:rPr>
              <a:t> or emotions as decisive for </a:t>
            </a:r>
            <a:r>
              <a:rPr lang="da-DK" dirty="0" err="1">
                <a:solidFill>
                  <a:schemeClr val="bg1"/>
                </a:solidFill>
              </a:rPr>
              <a:t>criminal</a:t>
            </a:r>
            <a:r>
              <a:rPr lang="da-DK" dirty="0">
                <a:solidFill>
                  <a:schemeClr val="bg1"/>
                </a:solidFill>
              </a:rPr>
              <a:t> policy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Not </a:t>
            </a:r>
            <a:r>
              <a:rPr lang="da-DK" dirty="0" err="1">
                <a:solidFill>
                  <a:schemeClr val="bg1"/>
                </a:solidFill>
              </a:rPr>
              <a:t>evidence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based</a:t>
            </a:r>
            <a:r>
              <a:rPr lang="da-DK" dirty="0">
                <a:solidFill>
                  <a:schemeClr val="bg1"/>
                </a:solidFill>
              </a:rPr>
              <a:t> or </a:t>
            </a:r>
            <a:r>
              <a:rPr lang="da-DK" dirty="0" err="1">
                <a:solidFill>
                  <a:schemeClr val="bg1"/>
                </a:solidFill>
              </a:rPr>
              <a:t>taking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advice</a:t>
            </a:r>
            <a:r>
              <a:rPr lang="da-DK" dirty="0">
                <a:solidFill>
                  <a:schemeClr val="bg1"/>
                </a:solidFill>
              </a:rPr>
              <a:t> from science</a:t>
            </a:r>
          </a:p>
          <a:p>
            <a:pPr lvl="1"/>
            <a:r>
              <a:rPr lang="da-DK" dirty="0">
                <a:solidFill>
                  <a:schemeClr val="bg1"/>
                </a:solidFill>
              </a:rPr>
              <a:t>Not rational </a:t>
            </a:r>
            <a:r>
              <a:rPr lang="da-DK" dirty="0" err="1">
                <a:solidFill>
                  <a:schemeClr val="bg1"/>
                </a:solidFill>
              </a:rPr>
              <a:t>orientated</a:t>
            </a:r>
            <a:endParaRPr lang="da-DK" dirty="0">
              <a:solidFill>
                <a:schemeClr val="bg1"/>
              </a:solidFill>
            </a:endParaRPr>
          </a:p>
          <a:p>
            <a:pPr lvl="1"/>
            <a:r>
              <a:rPr lang="da-DK" dirty="0">
                <a:solidFill>
                  <a:schemeClr val="bg1"/>
                </a:solidFill>
              </a:rPr>
              <a:t>Not </a:t>
            </a:r>
            <a:r>
              <a:rPr lang="da-DK" dirty="0" err="1">
                <a:solidFill>
                  <a:schemeClr val="bg1"/>
                </a:solidFill>
              </a:rPr>
              <a:t>concerned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about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drawbacks</a:t>
            </a:r>
            <a:endParaRPr lang="da-DK" dirty="0">
              <a:solidFill>
                <a:schemeClr val="bg1"/>
              </a:solidFill>
            </a:endParaRPr>
          </a:p>
          <a:p>
            <a:pPr lvl="1"/>
            <a:r>
              <a:rPr lang="da-DK" dirty="0">
                <a:solidFill>
                  <a:schemeClr val="bg1"/>
                </a:solidFill>
              </a:rPr>
              <a:t>Not </a:t>
            </a:r>
            <a:r>
              <a:rPr lang="da-DK" dirty="0" err="1">
                <a:solidFill>
                  <a:schemeClr val="bg1"/>
                </a:solidFill>
              </a:rPr>
              <a:t>trying</a:t>
            </a:r>
            <a:r>
              <a:rPr lang="da-DK" dirty="0">
                <a:solidFill>
                  <a:schemeClr val="bg1"/>
                </a:solidFill>
              </a:rPr>
              <a:t> to </a:t>
            </a:r>
            <a:r>
              <a:rPr lang="da-DK" dirty="0" err="1">
                <a:solidFill>
                  <a:schemeClr val="bg1"/>
                </a:solidFill>
              </a:rPr>
              <a:t>avoid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imprisonment</a:t>
            </a:r>
            <a:endParaRPr lang="da-DK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da-DK" dirty="0">
                <a:solidFill>
                  <a:schemeClr val="bg1"/>
                </a:solidFill>
              </a:rPr>
              <a:t>But </a:t>
            </a:r>
          </a:p>
          <a:p>
            <a:pPr lvl="1"/>
            <a:r>
              <a:rPr lang="da-DK" dirty="0" err="1">
                <a:solidFill>
                  <a:schemeClr val="bg1"/>
                </a:solidFill>
              </a:rPr>
              <a:t>Based</a:t>
            </a:r>
            <a:r>
              <a:rPr lang="da-DK" dirty="0">
                <a:solidFill>
                  <a:schemeClr val="bg1"/>
                </a:solidFill>
              </a:rPr>
              <a:t> on intuition, </a:t>
            </a:r>
            <a:r>
              <a:rPr lang="da-DK" dirty="0" err="1">
                <a:solidFill>
                  <a:schemeClr val="bg1"/>
                </a:solidFill>
              </a:rPr>
              <a:t>sense</a:t>
            </a:r>
            <a:r>
              <a:rPr lang="da-DK" dirty="0">
                <a:solidFill>
                  <a:schemeClr val="bg1"/>
                </a:solidFill>
              </a:rPr>
              <a:t> of </a:t>
            </a:r>
            <a:r>
              <a:rPr lang="da-DK" dirty="0" err="1">
                <a:solidFill>
                  <a:schemeClr val="bg1"/>
                </a:solidFill>
              </a:rPr>
              <a:t>justice</a:t>
            </a:r>
            <a:r>
              <a:rPr lang="da-DK" dirty="0">
                <a:solidFill>
                  <a:schemeClr val="bg1"/>
                </a:solidFill>
              </a:rPr>
              <a:t> (</a:t>
            </a:r>
            <a:r>
              <a:rPr lang="da-DK" dirty="0" err="1">
                <a:solidFill>
                  <a:schemeClr val="bg1"/>
                </a:solidFill>
              </a:rPr>
              <a:t>perceived</a:t>
            </a:r>
            <a:r>
              <a:rPr lang="da-DK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da-DK" dirty="0" err="1">
                <a:solidFill>
                  <a:schemeClr val="bg1"/>
                </a:solidFill>
              </a:rPr>
              <a:t>Based</a:t>
            </a:r>
            <a:r>
              <a:rPr lang="da-DK" dirty="0">
                <a:solidFill>
                  <a:schemeClr val="bg1"/>
                </a:solidFill>
              </a:rPr>
              <a:t> on </a:t>
            </a:r>
            <a:r>
              <a:rPr lang="da-DK" dirty="0" err="1">
                <a:solidFill>
                  <a:schemeClr val="bg1"/>
                </a:solidFill>
              </a:rPr>
              <a:t>common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values</a:t>
            </a:r>
            <a:r>
              <a:rPr lang="da-DK" dirty="0">
                <a:solidFill>
                  <a:schemeClr val="bg1"/>
                </a:solidFill>
              </a:rPr>
              <a:t> of the </a:t>
            </a:r>
            <a:r>
              <a:rPr lang="da-DK" dirty="0" err="1">
                <a:solidFill>
                  <a:schemeClr val="bg1"/>
                </a:solidFill>
              </a:rPr>
              <a:t>majority</a:t>
            </a:r>
            <a:r>
              <a:rPr lang="da-DK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da-DK" dirty="0" err="1">
                <a:solidFill>
                  <a:schemeClr val="bg1"/>
                </a:solidFill>
              </a:rPr>
              <a:t>Often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expressive</a:t>
            </a:r>
            <a:r>
              <a:rPr lang="da-DK" dirty="0">
                <a:solidFill>
                  <a:schemeClr val="bg1"/>
                </a:solidFill>
              </a:rPr>
              <a:t> or </a:t>
            </a:r>
            <a:r>
              <a:rPr lang="en-GB" dirty="0">
                <a:solidFill>
                  <a:schemeClr val="bg1"/>
                </a:solidFill>
              </a:rPr>
              <a:t>symbolic in character 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Signalising certain moral beliefs in the population</a:t>
            </a:r>
          </a:p>
          <a:p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09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9B9B2-8E77-D746-B83D-E27A0E9C6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>
                <a:solidFill>
                  <a:schemeClr val="bg2"/>
                </a:solidFill>
              </a:rPr>
              <a:t>Examples</a:t>
            </a:r>
            <a:r>
              <a:rPr lang="da-DK" dirty="0">
                <a:solidFill>
                  <a:schemeClr val="bg2"/>
                </a:solidFill>
              </a:rPr>
              <a:t>...?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A3E53E-FCEB-4A40-A880-E074A5B3A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1" y="1248032"/>
            <a:ext cx="8822724" cy="543697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Denmark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Criminalising certain kinds of begging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14 days imprisonment (unsuspended) – first time offending for begging at pedestrian zones, at stations or in public transport (2017)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Because it make people feel </a:t>
            </a:r>
            <a:r>
              <a:rPr lang="en-GB" dirty="0">
                <a:solidFill>
                  <a:srgbClr val="FFFF00"/>
                </a:solidFill>
              </a:rPr>
              <a:t>insecure/uneasy 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Criminalising homeless” camps”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Because make people </a:t>
            </a:r>
            <a:r>
              <a:rPr lang="en-GB">
                <a:solidFill>
                  <a:schemeClr val="bg1"/>
                </a:solidFill>
              </a:rPr>
              <a:t>feel insecure</a:t>
            </a:r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Criminalising to cover the face in public places (2018) 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Because it is a threat to the “cohesiveness” of society </a:t>
            </a:r>
          </a:p>
          <a:p>
            <a:pPr lvl="2"/>
            <a:r>
              <a:rPr lang="en-GB" dirty="0">
                <a:solidFill>
                  <a:srgbClr val="FFFF00"/>
                </a:solidFill>
              </a:rPr>
              <a:t>Social cohesion </a:t>
            </a:r>
            <a:r>
              <a:rPr lang="en-GB" dirty="0">
                <a:solidFill>
                  <a:schemeClr val="bg1"/>
                </a:solidFill>
              </a:rPr>
              <a:t>– see S.A.S. v France, ECtHR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Enhancing penalties for “corona-related” crimes (x 2/4) </a:t>
            </a:r>
          </a:p>
          <a:p>
            <a:pPr lvl="2"/>
            <a:r>
              <a:rPr lang="en-GB" dirty="0">
                <a:solidFill>
                  <a:schemeClr val="bg1"/>
                </a:solidFill>
              </a:rPr>
              <a:t>Because the crime is “</a:t>
            </a:r>
            <a:r>
              <a:rPr lang="en-GB" dirty="0">
                <a:solidFill>
                  <a:srgbClr val="FFFF00"/>
                </a:solidFill>
              </a:rPr>
              <a:t>unacceptable</a:t>
            </a:r>
            <a:r>
              <a:rPr lang="en-GB" dirty="0">
                <a:solidFill>
                  <a:schemeClr val="bg1"/>
                </a:solidFill>
              </a:rPr>
              <a:t>”</a:t>
            </a:r>
          </a:p>
          <a:p>
            <a:r>
              <a:rPr lang="en-GB" dirty="0">
                <a:solidFill>
                  <a:schemeClr val="bg1"/>
                </a:solidFill>
              </a:rPr>
              <a:t>Norway (sentencing)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The punishment for rape (persons asleep) increased </a:t>
            </a:r>
            <a:r>
              <a:rPr lang="en-GB" dirty="0">
                <a:solidFill>
                  <a:srgbClr val="FFFF00"/>
                </a:solidFill>
              </a:rPr>
              <a:t>twelve-fold </a:t>
            </a:r>
            <a:r>
              <a:rPr lang="en-GB" dirty="0">
                <a:solidFill>
                  <a:schemeClr val="bg1"/>
                </a:solidFill>
              </a:rPr>
              <a:t>from 2000-2013</a:t>
            </a:r>
          </a:p>
          <a:p>
            <a:pPr lvl="2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1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B21C9-C3C7-FC45-B9E1-9A9FC404C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bg2"/>
                </a:solidFill>
              </a:rPr>
              <a:t>Examples</a:t>
            </a:r>
            <a:r>
              <a:rPr lang="da-DK" dirty="0">
                <a:solidFill>
                  <a:schemeClr val="bg2"/>
                </a:solidFill>
              </a:rPr>
              <a:t>...?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030C836-BE13-5C40-B1A1-77C8F6A83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74" y="1438837"/>
            <a:ext cx="8501448" cy="4428564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Austria </a:t>
            </a:r>
          </a:p>
          <a:p>
            <a:pPr lvl="1"/>
            <a:r>
              <a:rPr lang="en-GB" dirty="0">
                <a:solidFill>
                  <a:srgbClr val="FFFF00"/>
                </a:solidFill>
              </a:rPr>
              <a:t>Headscarf restrictions for schoolchildren </a:t>
            </a:r>
            <a:r>
              <a:rPr lang="en-GB" dirty="0">
                <a:solidFill>
                  <a:schemeClr val="bg1"/>
                </a:solidFill>
              </a:rPr>
              <a:t>(religiously influenced clothing) 2019, (</a:t>
            </a:r>
            <a:r>
              <a:rPr lang="en-GB" dirty="0" err="1">
                <a:solidFill>
                  <a:schemeClr val="bg1"/>
                </a:solidFill>
              </a:rPr>
              <a:t>Parlament</a:t>
            </a:r>
            <a:r>
              <a:rPr lang="en-GB" dirty="0">
                <a:solidFill>
                  <a:schemeClr val="bg1"/>
                </a:solidFill>
              </a:rPr>
              <a:t>, 495/A XXVI. GP (Nov. 22, 2018). “</a:t>
            </a:r>
            <a:r>
              <a:rPr lang="da-DK" dirty="0" err="1">
                <a:solidFill>
                  <a:schemeClr val="bg1"/>
                </a:solidFill>
              </a:rPr>
              <a:t>Maßnahme</a:t>
            </a:r>
            <a:r>
              <a:rPr lang="da-DK" dirty="0">
                <a:solidFill>
                  <a:schemeClr val="bg1"/>
                </a:solidFill>
              </a:rPr>
              <a:t> mit Symbolkraft</a:t>
            </a:r>
            <a:r>
              <a:rPr lang="en-GB" dirty="0">
                <a:solidFill>
                  <a:schemeClr val="bg1"/>
                </a:solidFill>
              </a:rPr>
              <a:t>” (</a:t>
            </a:r>
            <a:r>
              <a:rPr lang="en-GB" dirty="0" err="1">
                <a:solidFill>
                  <a:schemeClr val="bg1"/>
                </a:solidFill>
              </a:rPr>
              <a:t>Parlamentskorrespondenz</a:t>
            </a:r>
            <a:r>
              <a:rPr lang="en-GB" dirty="0">
                <a:solidFill>
                  <a:schemeClr val="bg1"/>
                </a:solidFill>
              </a:rPr>
              <a:t> 33, Jan 16, 2019).</a:t>
            </a:r>
          </a:p>
          <a:p>
            <a:r>
              <a:rPr lang="en-GB" dirty="0">
                <a:solidFill>
                  <a:schemeClr val="bg1"/>
                </a:solidFill>
              </a:rPr>
              <a:t>Hungary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Law forbidding </a:t>
            </a:r>
            <a:r>
              <a:rPr lang="en-GB" dirty="0">
                <a:solidFill>
                  <a:srgbClr val="FFFF00"/>
                </a:solidFill>
              </a:rPr>
              <a:t>rough sleeping </a:t>
            </a:r>
            <a:r>
              <a:rPr lang="en-GB" dirty="0">
                <a:solidFill>
                  <a:schemeClr val="bg1"/>
                </a:solidFill>
              </a:rPr>
              <a:t>(2018), i.e. the police order homeless to move into shelters, if they fail to comply three times in 9 days, they can be imprisoned (Constitution art. 22 + law on misdemeanours)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9720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A3A8E-169C-F540-8E8F-811818DF4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bg2"/>
                </a:solidFill>
              </a:rPr>
              <a:t>Examples</a:t>
            </a:r>
            <a:r>
              <a:rPr lang="da-DK" dirty="0">
                <a:solidFill>
                  <a:schemeClr val="bg2"/>
                </a:solidFill>
              </a:rPr>
              <a:t>...?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3C50F6C-C44E-7946-B28B-CB98EE9DF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France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Occupation of a building hallway (2003) to crack down on </a:t>
            </a:r>
            <a:r>
              <a:rPr lang="en-GB" dirty="0">
                <a:solidFill>
                  <a:srgbClr val="FFFF00"/>
                </a:solidFill>
              </a:rPr>
              <a:t>youngsters who gather and hinder the free movement in the lobbies of buildings </a:t>
            </a:r>
            <a:r>
              <a:rPr lang="en-GB" dirty="0">
                <a:solidFill>
                  <a:schemeClr val="bg1"/>
                </a:solidFill>
              </a:rPr>
              <a:t>(Art. 126-3 French Construction and Housing Code) </a:t>
            </a:r>
          </a:p>
          <a:p>
            <a:r>
              <a:rPr lang="en-GB" dirty="0">
                <a:solidFill>
                  <a:schemeClr val="bg1"/>
                </a:solidFill>
              </a:rPr>
              <a:t>Germany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Criminalising </a:t>
            </a:r>
            <a:r>
              <a:rPr lang="en-GB" dirty="0" err="1">
                <a:solidFill>
                  <a:schemeClr val="bg1"/>
                </a:solidFill>
              </a:rPr>
              <a:t>Auswitzlüge</a:t>
            </a:r>
            <a:r>
              <a:rPr lang="en-GB" dirty="0">
                <a:solidFill>
                  <a:schemeClr val="bg1"/>
                </a:solidFill>
              </a:rPr>
              <a:t> (</a:t>
            </a:r>
            <a:r>
              <a:rPr lang="en-GB" dirty="0" err="1">
                <a:solidFill>
                  <a:schemeClr val="bg1"/>
                </a:solidFill>
              </a:rPr>
              <a:t>Lauterwein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2005 amendment of the law of assembly to prohibit the deployment of Neo-Nazis at certain places in order to set an example against right-wing extremism. Due to article 8 of the </a:t>
            </a:r>
            <a:r>
              <a:rPr lang="en-GB" dirty="0" err="1">
                <a:solidFill>
                  <a:schemeClr val="bg1"/>
                </a:solidFill>
              </a:rPr>
              <a:t>Grundgesetz</a:t>
            </a:r>
            <a:r>
              <a:rPr lang="en-GB" dirty="0">
                <a:solidFill>
                  <a:schemeClr val="bg1"/>
                </a:solidFill>
              </a:rPr>
              <a:t> (freedom of assembly) the scope of application is limited; “they are mainly of symbolic value.” </a:t>
            </a:r>
            <a:r>
              <a:rPr lang="en-GB" dirty="0" err="1">
                <a:solidFill>
                  <a:schemeClr val="bg1"/>
                </a:solidFill>
              </a:rPr>
              <a:t>Siehr</a:t>
            </a:r>
            <a:r>
              <a:rPr lang="en-GB" dirty="0">
                <a:solidFill>
                  <a:schemeClr val="bg1"/>
                </a:solidFill>
              </a:rPr>
              <a:t> 2008, p. 280.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944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B14C6-3228-6841-8153-7289D0A04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chemeClr val="bg2"/>
                </a:solidFill>
              </a:rPr>
              <a:t>What</a:t>
            </a:r>
            <a:r>
              <a:rPr lang="da-DK" dirty="0">
                <a:solidFill>
                  <a:schemeClr val="bg2"/>
                </a:solidFill>
              </a:rPr>
              <a:t> is </a:t>
            </a:r>
            <a:r>
              <a:rPr lang="da-DK" dirty="0" err="1">
                <a:solidFill>
                  <a:schemeClr val="bg2"/>
                </a:solidFill>
              </a:rPr>
              <a:t>symbolic</a:t>
            </a:r>
            <a:r>
              <a:rPr lang="da-DK" dirty="0">
                <a:solidFill>
                  <a:schemeClr val="bg2"/>
                </a:solidFill>
              </a:rPr>
              <a:t> </a:t>
            </a:r>
            <a:r>
              <a:rPr lang="da-DK" dirty="0" err="1">
                <a:solidFill>
                  <a:schemeClr val="bg2"/>
                </a:solidFill>
              </a:rPr>
              <a:t>legislation</a:t>
            </a:r>
            <a:r>
              <a:rPr lang="da-DK" dirty="0">
                <a:solidFill>
                  <a:schemeClr val="bg2"/>
                </a:solidFill>
              </a:rPr>
              <a:t>?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A1C664-C86F-FD48-B723-0D115242A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209799"/>
            <a:ext cx="7770813" cy="4401065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bg1"/>
                </a:solidFill>
              </a:rPr>
              <a:t>A </a:t>
            </a:r>
            <a:r>
              <a:rPr lang="en-GB" dirty="0">
                <a:solidFill>
                  <a:srgbClr val="FFFF00"/>
                </a:solidFill>
              </a:rPr>
              <a:t>strong need of control </a:t>
            </a:r>
            <a:r>
              <a:rPr lang="en-GB" dirty="0">
                <a:solidFill>
                  <a:schemeClr val="bg1"/>
                </a:solidFill>
              </a:rPr>
              <a:t>and a nervous need of a quick fix. ”...criminal law is more and more frequently being used as a means to mark the different practices of </a:t>
            </a:r>
            <a:r>
              <a:rPr lang="en-GB" dirty="0">
                <a:solidFill>
                  <a:srgbClr val="FFFF00"/>
                </a:solidFill>
              </a:rPr>
              <a:t>life-styles</a:t>
            </a:r>
            <a:r>
              <a:rPr lang="en-GB" dirty="0">
                <a:solidFill>
                  <a:schemeClr val="bg1"/>
                </a:solidFill>
              </a:rPr>
              <a:t> with which we do </a:t>
            </a:r>
            <a:r>
              <a:rPr lang="en-GB" i="1" dirty="0">
                <a:solidFill>
                  <a:schemeClr val="bg1"/>
                </a:solidFill>
              </a:rPr>
              <a:t>not</a:t>
            </a:r>
            <a:r>
              <a:rPr lang="en-GB" dirty="0">
                <a:solidFill>
                  <a:schemeClr val="bg1"/>
                </a:solidFill>
              </a:rPr>
              <a:t> wish to identify ourselves”  </a:t>
            </a:r>
          </a:p>
          <a:p>
            <a:pPr lvl="3"/>
            <a:r>
              <a:rPr lang="en-GB" dirty="0">
                <a:solidFill>
                  <a:srgbClr val="92D050"/>
                </a:solidFill>
              </a:rPr>
              <a:t>(Ferry de Jong 2016, p. 31). </a:t>
            </a:r>
          </a:p>
          <a:p>
            <a:r>
              <a:rPr lang="en-GB" dirty="0">
                <a:solidFill>
                  <a:schemeClr val="bg1"/>
                </a:solidFill>
              </a:rPr>
              <a:t>”There are signs that criminal law is being used as a ”symbolic” element at the discursive (political) level to </a:t>
            </a:r>
            <a:r>
              <a:rPr lang="en-GB" dirty="0">
                <a:solidFill>
                  <a:srgbClr val="FFFF00"/>
                </a:solidFill>
              </a:rPr>
              <a:t>convey a message of ”security” </a:t>
            </a:r>
            <a:r>
              <a:rPr lang="en-GB" dirty="0">
                <a:solidFill>
                  <a:schemeClr val="bg1"/>
                </a:solidFill>
              </a:rPr>
              <a:t>to the citizenry, </a:t>
            </a:r>
            <a:r>
              <a:rPr lang="en-GB" dirty="0">
                <a:solidFill>
                  <a:srgbClr val="FFFF00"/>
                </a:solidFill>
              </a:rPr>
              <a:t>regardless</a:t>
            </a:r>
            <a:r>
              <a:rPr lang="en-GB" dirty="0">
                <a:solidFill>
                  <a:schemeClr val="bg1"/>
                </a:solidFill>
              </a:rPr>
              <a:t> of whether it can be made more or less effective in a generalised way. </a:t>
            </a:r>
          </a:p>
          <a:p>
            <a:pPr lvl="3"/>
            <a:r>
              <a:rPr lang="en-GB" dirty="0">
                <a:solidFill>
                  <a:srgbClr val="92D050"/>
                </a:solidFill>
              </a:rPr>
              <a:t>Report on homelessness from FEANTSA, 2013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652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8C8496-D741-034C-9D89-A3E582BC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800" dirty="0" err="1">
                <a:solidFill>
                  <a:schemeClr val="bg2"/>
                </a:solidFill>
              </a:rPr>
              <a:t>Criminal</a:t>
            </a:r>
            <a:r>
              <a:rPr lang="da-DK" sz="3800" dirty="0">
                <a:solidFill>
                  <a:schemeClr val="bg2"/>
                </a:solidFill>
              </a:rPr>
              <a:t> </a:t>
            </a:r>
            <a:r>
              <a:rPr lang="da-DK" sz="3800" dirty="0" err="1">
                <a:solidFill>
                  <a:schemeClr val="bg2"/>
                </a:solidFill>
              </a:rPr>
              <a:t>law</a:t>
            </a:r>
            <a:r>
              <a:rPr lang="da-DK" sz="3800" dirty="0">
                <a:solidFill>
                  <a:schemeClr val="bg2"/>
                </a:solidFill>
              </a:rPr>
              <a:t> and a </a:t>
            </a:r>
            <a:r>
              <a:rPr lang="da-DK" sz="3800" dirty="0" err="1">
                <a:solidFill>
                  <a:schemeClr val="bg2"/>
                </a:solidFill>
              </a:rPr>
              <a:t>sense</a:t>
            </a:r>
            <a:r>
              <a:rPr lang="da-DK" sz="3800" dirty="0">
                <a:solidFill>
                  <a:schemeClr val="bg2"/>
                </a:solidFill>
              </a:rPr>
              <a:t> of </a:t>
            </a:r>
            <a:r>
              <a:rPr lang="da-DK" sz="3800" dirty="0" err="1">
                <a:solidFill>
                  <a:schemeClr val="bg2"/>
                </a:solidFill>
              </a:rPr>
              <a:t>justice</a:t>
            </a:r>
            <a:endParaRPr lang="da-DK" sz="3800" dirty="0">
              <a:solidFill>
                <a:schemeClr val="bg2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E8686E-E7D6-E545-8014-0657200E1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641" y="2199502"/>
            <a:ext cx="8141516" cy="4176583"/>
          </a:xfrm>
        </p:spPr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Criminal law (the core): 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Has always had a symbolic/expressive element (from Durkheim to Duff)</a:t>
            </a:r>
          </a:p>
          <a:p>
            <a:pPr lvl="1"/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Is deeply rooted in national traditions and confirms/expresses common values</a:t>
            </a:r>
          </a:p>
          <a:p>
            <a:pPr lvl="1"/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Is closely linked to emotional sentiments (sense of justice)</a:t>
            </a:r>
          </a:p>
          <a:p>
            <a:pPr lvl="1"/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And detached from our feelings and a sense of justice, it becomes monstrous (French Revolution)</a:t>
            </a:r>
          </a:p>
        </p:txBody>
      </p:sp>
    </p:spTree>
    <p:extLst>
      <p:ext uri="{BB962C8B-B14F-4D97-AF65-F5344CB8AC3E}">
        <p14:creationId xmlns:p14="http://schemas.microsoft.com/office/powerpoint/2010/main" val="239183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F3A11D-6DFB-274D-A14C-821B97DE4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2"/>
                </a:solidFill>
              </a:rPr>
              <a:t>Good and bad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A0B03F-4368-054F-9BCE-362BF458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58995"/>
            <a:ext cx="8149281" cy="3954161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Expressive/symbolic law potentially: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lvl="1"/>
            <a:r>
              <a:rPr lang="en-GB" dirty="0">
                <a:solidFill>
                  <a:schemeClr val="bg1"/>
                </a:solidFill>
              </a:rPr>
              <a:t>Enhances the cohesiveness of society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Expresses/enforces a shared sense of justice (right and wrong)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Convey security and calm anxiety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Satisfies the need to “do something”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Can be adopted fast and (in the first place) cheap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1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6DD0D-B23D-C346-8519-40A7C06B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2"/>
                </a:solidFill>
              </a:rPr>
              <a:t>Good and bad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9D871C-5648-1E47-8EBF-B0D4243C9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09" y="1544595"/>
            <a:ext cx="8674442" cy="5109645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bg1"/>
                </a:solidFill>
              </a:rPr>
              <a:t>Often little or no effect (no problem solving/crime preventive)</a:t>
            </a:r>
          </a:p>
          <a:p>
            <a:r>
              <a:rPr lang="en-GB" dirty="0">
                <a:solidFill>
                  <a:schemeClr val="bg1"/>
                </a:solidFill>
              </a:rPr>
              <a:t>Often on the expense of marginalised groups</a:t>
            </a:r>
          </a:p>
          <a:p>
            <a:r>
              <a:rPr lang="en-GB" dirty="0">
                <a:solidFill>
                  <a:schemeClr val="bg1"/>
                </a:solidFill>
              </a:rPr>
              <a:t>Often adopted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Quickly as a response to dramatic or </a:t>
            </a:r>
            <a:r>
              <a:rPr lang="en-GB" dirty="0" err="1">
                <a:solidFill>
                  <a:schemeClr val="bg1"/>
                </a:solidFill>
              </a:rPr>
              <a:t>dramatised</a:t>
            </a:r>
            <a:r>
              <a:rPr lang="en-GB" dirty="0">
                <a:solidFill>
                  <a:schemeClr val="bg1"/>
                </a:solidFill>
              </a:rPr>
              <a:t> (crime) stories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Under the pressure of public opinion/victims’ associations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Based primarily on intuitive and emotional motives</a:t>
            </a:r>
          </a:p>
          <a:p>
            <a:r>
              <a:rPr lang="en-GB" dirty="0">
                <a:solidFill>
                  <a:schemeClr val="bg1"/>
                </a:solidFill>
              </a:rPr>
              <a:t>Often characterised by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Emotional aims (feeling of security, cohesion, activeness)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Loosely defined offences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Overlapping with existing legislation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Difficult to apply by courts and police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Eternity wheel</a:t>
            </a:r>
          </a:p>
          <a:p>
            <a:r>
              <a:rPr lang="en-GB" dirty="0">
                <a:solidFill>
                  <a:schemeClr val="bg1"/>
                </a:solidFill>
              </a:rPr>
              <a:t>Legislative hyperinflation?  ”Security frenzy”?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91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A3261E-7115-1E46-9E25-6FBED6227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John Stuart </a:t>
            </a:r>
            <a:r>
              <a:rPr lang="da-DK" dirty="0" err="1">
                <a:solidFill>
                  <a:schemeClr val="bg1"/>
                </a:solidFill>
              </a:rPr>
              <a:t>Mill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E7FFB0-9B18-664B-9E79-A84BC4BF1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</a:rPr>
              <a:t>‘...So long as an opinion is </a:t>
            </a:r>
            <a:r>
              <a:rPr lang="da-DK" dirty="0" err="1">
                <a:solidFill>
                  <a:schemeClr val="bg1"/>
                </a:solidFill>
              </a:rPr>
              <a:t>strongly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rooted</a:t>
            </a:r>
            <a:r>
              <a:rPr lang="da-DK" dirty="0">
                <a:solidFill>
                  <a:schemeClr val="bg1"/>
                </a:solidFill>
              </a:rPr>
              <a:t> in the </a:t>
            </a:r>
            <a:r>
              <a:rPr lang="da-DK" dirty="0" err="1">
                <a:solidFill>
                  <a:schemeClr val="bg1"/>
                </a:solidFill>
              </a:rPr>
              <a:t>feelings</a:t>
            </a:r>
            <a:r>
              <a:rPr lang="da-DK" dirty="0">
                <a:solidFill>
                  <a:schemeClr val="bg1"/>
                </a:solidFill>
              </a:rPr>
              <a:t>, it </a:t>
            </a:r>
            <a:r>
              <a:rPr lang="da-DK" dirty="0" err="1">
                <a:solidFill>
                  <a:schemeClr val="bg1"/>
                </a:solidFill>
              </a:rPr>
              <a:t>gains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rather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than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loses</a:t>
            </a:r>
            <a:r>
              <a:rPr lang="da-DK" dirty="0">
                <a:solidFill>
                  <a:schemeClr val="bg1"/>
                </a:solidFill>
              </a:rPr>
              <a:t> in </a:t>
            </a:r>
            <a:r>
              <a:rPr lang="da-DK" dirty="0" err="1">
                <a:solidFill>
                  <a:schemeClr val="bg1"/>
                </a:solidFill>
              </a:rPr>
              <a:t>stability</a:t>
            </a:r>
            <a:r>
              <a:rPr lang="da-DK" dirty="0">
                <a:solidFill>
                  <a:schemeClr val="bg1"/>
                </a:solidFill>
              </a:rPr>
              <a:t> by </a:t>
            </a:r>
            <a:r>
              <a:rPr lang="da-DK" dirty="0" err="1">
                <a:solidFill>
                  <a:schemeClr val="bg1"/>
                </a:solidFill>
              </a:rPr>
              <a:t>having</a:t>
            </a:r>
            <a:r>
              <a:rPr lang="da-DK" dirty="0">
                <a:solidFill>
                  <a:schemeClr val="bg1"/>
                </a:solidFill>
              </a:rPr>
              <a:t> a </a:t>
            </a:r>
            <a:r>
              <a:rPr lang="da-DK" dirty="0" err="1">
                <a:solidFill>
                  <a:schemeClr val="bg1"/>
                </a:solidFill>
              </a:rPr>
              <a:t>preponderating</a:t>
            </a:r>
            <a:r>
              <a:rPr lang="da-DK" dirty="0">
                <a:solidFill>
                  <a:schemeClr val="bg1"/>
                </a:solidFill>
              </a:rPr>
              <a:t> </a:t>
            </a:r>
            <a:r>
              <a:rPr lang="da-DK" dirty="0" err="1">
                <a:solidFill>
                  <a:schemeClr val="bg1"/>
                </a:solidFill>
              </a:rPr>
              <a:t>weight</a:t>
            </a:r>
            <a:r>
              <a:rPr lang="da-DK" dirty="0">
                <a:solidFill>
                  <a:schemeClr val="bg1"/>
                </a:solidFill>
              </a:rPr>
              <a:t> of argument </a:t>
            </a:r>
            <a:r>
              <a:rPr lang="da-DK" dirty="0" err="1">
                <a:solidFill>
                  <a:schemeClr val="bg1"/>
                </a:solidFill>
              </a:rPr>
              <a:t>against</a:t>
            </a:r>
            <a:r>
              <a:rPr lang="da-DK" dirty="0">
                <a:solidFill>
                  <a:schemeClr val="bg1"/>
                </a:solidFill>
              </a:rPr>
              <a:t> it.’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J S Mill, </a:t>
            </a:r>
            <a:r>
              <a:rPr lang="en-US" i="1" dirty="0">
                <a:solidFill>
                  <a:schemeClr val="bg1"/>
                </a:solidFill>
              </a:rPr>
              <a:t>The Subjection of Women</a:t>
            </a:r>
            <a:r>
              <a:rPr lang="en-US" dirty="0">
                <a:solidFill>
                  <a:schemeClr val="bg1"/>
                </a:solidFill>
              </a:rPr>
              <a:t> (London 1869) </a:t>
            </a:r>
            <a:endParaRPr lang="da-DK" dirty="0">
              <a:solidFill>
                <a:schemeClr val="bg1"/>
              </a:solidFill>
            </a:endParaRPr>
          </a:p>
          <a:p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8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87DA84-2084-F54E-B7A7-78C20CEFD5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 err="1">
                <a:solidFill>
                  <a:srgbClr val="FFC000"/>
                </a:solidFill>
              </a:rPr>
              <a:t>Thank</a:t>
            </a:r>
            <a:r>
              <a:rPr lang="da-DK" b="1" dirty="0">
                <a:solidFill>
                  <a:srgbClr val="FFC000"/>
                </a:solidFill>
              </a:rPr>
              <a:t> </a:t>
            </a:r>
            <a:r>
              <a:rPr lang="da-DK" b="1" dirty="0" err="1">
                <a:solidFill>
                  <a:srgbClr val="FFC000"/>
                </a:solidFill>
              </a:rPr>
              <a:t>you</a:t>
            </a:r>
            <a:r>
              <a:rPr lang="da-DK" b="1" dirty="0">
                <a:solidFill>
                  <a:srgbClr val="FFC000"/>
                </a:solidFill>
              </a:rPr>
              <a:t> for the attention!</a:t>
            </a:r>
            <a:endParaRPr lang="da-DK" dirty="0"/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1D2F9CA1-4DBA-2F4B-B311-C7B311F2D6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0833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55558</TotalTime>
  <Words>1086</Words>
  <Application>Microsoft Macintosh PowerPoint</Application>
  <PresentationFormat>Skærmshow (4:3)</PresentationFormat>
  <Paragraphs>95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Calibri</vt:lpstr>
      <vt:lpstr>Calisto MT</vt:lpstr>
      <vt:lpstr>Wingdings</vt:lpstr>
      <vt:lpstr>Folio</vt:lpstr>
      <vt:lpstr>Room 3 Populism in criminal policy  - In honor of the late professor  Ulla V Bondeson </vt:lpstr>
      <vt:lpstr> Council of Europe 1976</vt:lpstr>
      <vt:lpstr>The rational approach 1996</vt:lpstr>
      <vt:lpstr>The rational approach</vt:lpstr>
      <vt:lpstr>The emotional approach 2020</vt:lpstr>
      <vt:lpstr>Examples...?</vt:lpstr>
      <vt:lpstr>Examples...?</vt:lpstr>
      <vt:lpstr>Examples...?</vt:lpstr>
      <vt:lpstr>What is symbolic legislation?</vt:lpstr>
      <vt:lpstr>Criminal law and a sense of justice</vt:lpstr>
      <vt:lpstr>Good and bad</vt:lpstr>
      <vt:lpstr>Good and bad</vt:lpstr>
      <vt:lpstr>John Stuart Mill</vt:lpstr>
      <vt:lpstr>Thank you for the attention!</vt:lpstr>
    </vt:vector>
  </TitlesOfParts>
  <Company>SDU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 of Jurisdiction - Nordic exemplifications</dc:title>
  <dc:creator>Thomas Elholm</dc:creator>
  <cp:lastModifiedBy>thomas elholm</cp:lastModifiedBy>
  <cp:revision>212</cp:revision>
  <cp:lastPrinted>2020-09-26T10:48:58Z</cp:lastPrinted>
  <dcterms:created xsi:type="dcterms:W3CDTF">2016-01-12T08:27:10Z</dcterms:created>
  <dcterms:modified xsi:type="dcterms:W3CDTF">2021-06-15T13:54:05Z</dcterms:modified>
</cp:coreProperties>
</file>